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6" r:id="rId4"/>
    <p:sldId id="279" r:id="rId5"/>
    <p:sldId id="283" r:id="rId6"/>
    <p:sldId id="277" r:id="rId7"/>
    <p:sldId id="278" r:id="rId8"/>
    <p:sldId id="280" r:id="rId9"/>
    <p:sldId id="281" r:id="rId10"/>
    <p:sldId id="28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81" autoAdjust="0"/>
    <p:restoredTop sz="86501" autoAdjust="0"/>
  </p:normalViewPr>
  <p:slideViewPr>
    <p:cSldViewPr>
      <p:cViewPr varScale="1">
        <p:scale>
          <a:sx n="63" d="100"/>
          <a:sy n="63" d="100"/>
        </p:scale>
        <p:origin x="-5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5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C87F7-5DB9-46F4-9F90-9532062C5956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2159E-1EB5-4ED6-806E-C47718D687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60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193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246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3346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1728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69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101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3512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447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0995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817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5940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0EB3D-FEB2-450B-851B-00E5913A1088}" type="datetimeFigureOut">
              <a:rPr lang="cs-CZ" smtClean="0"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374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VÝKON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Mgr. Radek Vecheta</a:t>
            </a:r>
          </a:p>
          <a:p>
            <a:r>
              <a:rPr lang="cs-CZ" dirty="0" smtClean="0"/>
              <a:t>říjen 2011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1436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Porovnej, kdo nebo co má větší výkon a proč: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28800"/>
                <a:ext cx="5266928" cy="4752528"/>
              </a:xfr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Automobil Formule 1 o hmotnosti 660 kg zrychlí z 0 na 96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𝑘𝑚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h</m:t>
                        </m:r>
                      </m:den>
                    </m:f>
                  </m:oMath>
                </a14:m>
                <a:r>
                  <a:rPr lang="cs-CZ" dirty="0" smtClean="0"/>
                  <a:t> za 2,4 s a jiný se stejnou hmotností za 2,3 s.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Druhý má </a:t>
                </a:r>
                <a:r>
                  <a:rPr lang="cs-CZ" b="1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větší výkon</a:t>
                </a:r>
                <a:r>
                  <a:rPr lang="cs-CZ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, protože vykonal </a:t>
                </a:r>
                <a:r>
                  <a:rPr lang="cs-CZ" b="1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stejnou práci</a:t>
                </a:r>
                <a:r>
                  <a:rPr lang="cs-CZ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 jako první za </a:t>
                </a:r>
                <a:r>
                  <a:rPr lang="cs-CZ" b="1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kratší čas</a:t>
                </a:r>
                <a:r>
                  <a:rPr lang="cs-CZ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. </a:t>
                </a:r>
                <a:endParaRPr lang="cs-CZ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28800"/>
                <a:ext cx="5266928" cy="475252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Program Files\Microsoft Office\MEDIA\CAGCAT10\j0216858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42413">
            <a:off x="5193316" y="2926209"/>
            <a:ext cx="3652408" cy="166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0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dirty="0" smtClean="0"/>
              <a:t>Slyšeli jste něco o výkonu?</a:t>
            </a:r>
          </a:p>
          <a:p>
            <a:r>
              <a:rPr lang="cs-CZ" dirty="0" smtClean="0"/>
              <a:t>Jak zjistíme výkon tělesa?</a:t>
            </a:r>
          </a:p>
          <a:p>
            <a:r>
              <a:rPr lang="cs-CZ" dirty="0" smtClean="0"/>
              <a:t>Zápis do sešitu</a:t>
            </a:r>
          </a:p>
          <a:p>
            <a:r>
              <a:rPr lang="cs-CZ" dirty="0"/>
              <a:t>Vypočítej</a:t>
            </a:r>
          </a:p>
          <a:p>
            <a:r>
              <a:rPr lang="cs-CZ" dirty="0" smtClean="0"/>
              <a:t>Porovnání výkonu různých těles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345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Slyšeli jste něco o výkonu 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Často slyšíme kolem sebe:</a:t>
            </a:r>
          </a:p>
          <a:p>
            <a:pPr marL="0" indent="0">
              <a:buNone/>
            </a:pPr>
            <a:r>
              <a:rPr lang="cs-CZ" dirty="0" smtClean="0"/>
              <a:t>Ten motocykl má velký výkon …</a:t>
            </a:r>
          </a:p>
          <a:p>
            <a:pPr marL="0" indent="0">
              <a:buNone/>
            </a:pPr>
            <a:r>
              <a:rPr lang="cs-CZ" dirty="0" smtClean="0"/>
              <a:t>Mechanikům se podařilo zlepšit výkon motoru …</a:t>
            </a:r>
          </a:p>
          <a:p>
            <a:pPr marL="0" indent="0">
              <a:buNone/>
            </a:pPr>
            <a:r>
              <a:rPr lang="cs-CZ" dirty="0" smtClean="0"/>
              <a:t>Vrtačka vrtá špatně, protože má malý výkon …</a:t>
            </a:r>
          </a:p>
          <a:p>
            <a:pPr marL="0" indent="0">
              <a:buNone/>
            </a:pPr>
            <a:r>
              <a:rPr lang="cs-CZ" dirty="0" smtClean="0"/>
              <a:t>Dělníci v továrně musí zvýšit výkon, aby se nemuselo propouštět …</a:t>
            </a:r>
          </a:p>
          <a:p>
            <a:pPr marL="0" indent="0">
              <a:buNone/>
            </a:pPr>
            <a:r>
              <a:rPr lang="cs-CZ" dirty="0" smtClean="0"/>
              <a:t>Co to vlastně znamená?</a:t>
            </a:r>
            <a:endParaRPr lang="cs-CZ" dirty="0"/>
          </a:p>
        </p:txBody>
      </p:sp>
      <p:pic>
        <p:nvPicPr>
          <p:cNvPr id="1029" name="Picture 5" descr="C:\Users\rvecheta\AppData\Local\Microsoft\Windows\Temporary Internet Files\Content.IE5\MB9SW9SX\MC90005363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97152"/>
            <a:ext cx="1700784" cy="105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rvecheta\AppData\Local\Microsoft\Windows\Temporary Internet Files\Content.IE5\TKL2352C\MC90041574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720" y="1700808"/>
            <a:ext cx="4712957" cy="384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26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Jak zjistíme výkon tělesa?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b="1" dirty="0" smtClean="0"/>
              <a:t>Někdy</a:t>
            </a:r>
            <a:r>
              <a:rPr lang="cs-CZ" dirty="0" smtClean="0"/>
              <a:t> nám k srovnávání dvou těles konajících práci samotná </a:t>
            </a:r>
            <a:r>
              <a:rPr lang="cs-CZ" b="1" dirty="0" smtClean="0"/>
              <a:t>velikost práce nestačí</a:t>
            </a:r>
            <a:r>
              <a:rPr lang="cs-CZ" dirty="0" smtClean="0"/>
              <a:t>:</a:t>
            </a:r>
          </a:p>
          <a:p>
            <a:pPr marL="0" indent="0">
              <a:buNone/>
            </a:pP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Jeden dělník naloží plné auto bedničkami se zeleninou 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za 1,5 hodiny </a:t>
            </a: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a jeho kolega na to potřebuje 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2,5 hodiny</a:t>
            </a: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</a:p>
          <a:p>
            <a:pPr marL="0" indent="0">
              <a:buNone/>
            </a:pPr>
            <a:r>
              <a:rPr lang="cs-CZ" dirty="0" smtClean="0"/>
              <a:t>Práci sice vykonali stejnou, ale … </a:t>
            </a:r>
          </a:p>
          <a:p>
            <a:pPr marL="0" indent="0">
              <a:buNone/>
            </a:pP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Pomalejší dělník za 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stejnou dobu</a:t>
            </a: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 vykonal 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práce méně</a:t>
            </a: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 – říkáme, že má 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menší výkon.</a:t>
            </a:r>
            <a:endParaRPr lang="cs-CZ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rvecheta\AppData\Local\Microsoft\Windows\Temporary Internet Files\Content.IE5\PEX330VG\MP90028905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14852"/>
            <a:ext cx="2485075" cy="163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rvecheta\AppData\Local\Microsoft\Windows\Temporary Internet Files\Content.IE5\PEX330VG\MP90028905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567" y="1798732"/>
            <a:ext cx="350013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rvecheta\AppData\Local\Microsoft\Windows\Temporary Internet Files\Content.IE5\PEX330VG\MP90028905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518812"/>
            <a:ext cx="481268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rvecheta\AppData\Local\Microsoft\Windows\Temporary Internet Files\Content.IE5\PEX330VG\MP90028905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63739"/>
            <a:ext cx="5544616" cy="3650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rvecheta\AppData\Local\Microsoft\Windows\Temporary Internet Files\Content.IE5\PEX330VG\MP90028905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1463"/>
            <a:ext cx="8531580" cy="652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84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vecheta\AppData\Local\Microsoft\Windows\Temporary Internet Files\Content.IE5\TKL2352C\MP90038754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32656"/>
            <a:ext cx="3312369" cy="464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rvecheta\AppData\Local\Microsoft\Windows\Temporary Internet Files\Content.IE5\TKL2352C\MP90038754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87858"/>
            <a:ext cx="2520280" cy="353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270923" y="5313432"/>
            <a:ext cx="345638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/>
              <a:t>kratší čas,</a:t>
            </a:r>
          </a:p>
          <a:p>
            <a:pPr algn="ctr"/>
            <a:r>
              <a:rPr lang="cs-CZ" sz="3200" b="1" dirty="0" smtClean="0"/>
              <a:t> větší výkon</a:t>
            </a:r>
            <a:endParaRPr lang="cs-CZ" sz="3200" b="1" dirty="0"/>
          </a:p>
        </p:txBody>
      </p:sp>
      <p:sp>
        <p:nvSpPr>
          <p:cNvPr id="5" name="Obdélník 4"/>
          <p:cNvSpPr/>
          <p:nvPr/>
        </p:nvSpPr>
        <p:spPr>
          <a:xfrm>
            <a:off x="4888632" y="5313432"/>
            <a:ext cx="3067744" cy="9958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/>
              <a:t>delší čas,</a:t>
            </a:r>
          </a:p>
          <a:p>
            <a:pPr algn="ctr"/>
            <a:r>
              <a:rPr lang="cs-CZ" sz="3200" b="1" dirty="0" smtClean="0"/>
              <a:t> menší výkon</a:t>
            </a:r>
            <a:endParaRPr lang="cs-CZ" sz="3200" b="1" dirty="0"/>
          </a:p>
        </p:txBody>
      </p:sp>
      <p:sp>
        <p:nvSpPr>
          <p:cNvPr id="4" name="Ovál 3"/>
          <p:cNvSpPr/>
          <p:nvPr/>
        </p:nvSpPr>
        <p:spPr>
          <a:xfrm>
            <a:off x="2411760" y="332375"/>
            <a:ext cx="1900808" cy="17665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 smtClean="0">
                <a:solidFill>
                  <a:srgbClr val="FF0000"/>
                </a:solidFill>
              </a:rPr>
              <a:t>1,5 h</a:t>
            </a:r>
            <a:endParaRPr lang="cs-CZ" sz="4000" b="1" dirty="0">
              <a:solidFill>
                <a:srgbClr val="FF0000"/>
              </a:solidFill>
            </a:endParaRPr>
          </a:p>
        </p:txBody>
      </p:sp>
      <p:sp>
        <p:nvSpPr>
          <p:cNvPr id="7" name="Ovál 6"/>
          <p:cNvSpPr/>
          <p:nvPr/>
        </p:nvSpPr>
        <p:spPr>
          <a:xfrm>
            <a:off x="6804248" y="332375"/>
            <a:ext cx="1900808" cy="17665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 smtClean="0">
                <a:solidFill>
                  <a:srgbClr val="FF0000"/>
                </a:solidFill>
              </a:rPr>
              <a:t>2,5 h</a:t>
            </a:r>
            <a:endParaRPr lang="cs-CZ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3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Zápis do sešitu: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363272" cy="4525963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cs-CZ" u="sng" dirty="0" smtClean="0"/>
                  <a:t>Výkon</a:t>
                </a:r>
              </a:p>
              <a:p>
                <a:pPr marL="0" indent="0">
                  <a:buNone/>
                </a:pPr>
                <a:r>
                  <a:rPr lang="cs-CZ" dirty="0" smtClean="0"/>
                  <a:t>je fyzikální veličina</a:t>
                </a:r>
              </a:p>
              <a:p>
                <a:pPr marL="0" indent="0">
                  <a:buNone/>
                </a:pPr>
                <a:r>
                  <a:rPr lang="cs-CZ" dirty="0" smtClean="0"/>
                  <a:t>Značka: </a:t>
                </a:r>
                <a:r>
                  <a:rPr lang="cs-CZ" b="1" dirty="0" smtClean="0"/>
                  <a:t>P</a:t>
                </a:r>
                <a:r>
                  <a:rPr lang="cs-CZ" dirty="0" smtClean="0"/>
                  <a:t>			Jednotka: </a:t>
                </a:r>
                <a:r>
                  <a:rPr lang="cs-CZ" b="1" dirty="0" smtClean="0"/>
                  <a:t>watt … W</a:t>
                </a:r>
              </a:p>
              <a:p>
                <a:pPr marL="0" indent="0">
                  <a:buNone/>
                </a:pPr>
                <a:r>
                  <a:rPr lang="cs-CZ" dirty="0" smtClean="0"/>
                  <a:t>Výkon tělesa je určen velikostí vykonané práce W za dobu t. </a:t>
                </a:r>
              </a:p>
              <a:p>
                <a:pPr marL="0" indent="0">
                  <a:buNone/>
                </a:pPr>
                <a:r>
                  <a:rPr lang="cs-CZ" dirty="0"/>
                  <a:t>	</a:t>
                </a:r>
                <a:r>
                  <a:rPr lang="cs-CZ" dirty="0" smtClean="0"/>
                  <a:t>	</a:t>
                </a:r>
                <a14:m>
                  <m:oMath xmlns:m="http://schemas.openxmlformats.org/officeDocument/2006/math">
                    <m:r>
                      <a:rPr lang="cs-CZ" sz="4400" b="1" i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𝐏</m:t>
                    </m:r>
                    <m:r>
                      <a:rPr lang="cs-CZ" sz="4400" b="1" i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cs-CZ" sz="44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cs-CZ" sz="4400" b="1" i="0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𝐖</m:t>
                        </m:r>
                      </m:num>
                      <m:den>
                        <m:r>
                          <a:rPr lang="cs-CZ" sz="4400" b="1" i="0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𝐭</m:t>
                        </m:r>
                      </m:den>
                    </m:f>
                  </m:oMath>
                </a14:m>
                <a:endParaRPr lang="cs-CZ" sz="4400" b="1" dirty="0" smtClean="0"/>
              </a:p>
              <a:p>
                <a:pPr marL="0" indent="0" algn="just">
                  <a:buNone/>
                </a:pPr>
                <a:r>
                  <a:rPr lang="cs-CZ" dirty="0" smtClean="0"/>
                  <a:t>výkon 1 W má těleso, které za 1 s vykoná práci 1 J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363272" cy="4525963"/>
              </a:xfrm>
              <a:blipFill rotWithShape="1">
                <a:blip r:embed="rId2"/>
                <a:stretch>
                  <a:fillRect l="-1822" t="-2830" r="-153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196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Vypočítej: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472608"/>
              </a:xfr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Dělník naložil zboží o celkové hmotnosti 2,8 t za 2 hodiny na korbu přívěsu za auto ve výšce 70 cm nad zemí. Jaký byl jeho výkon?</a:t>
                </a:r>
              </a:p>
              <a:p>
                <a:pPr marL="0" indent="0">
                  <a:buNone/>
                </a:pPr>
                <a:r>
                  <a:rPr lang="cs-CZ" dirty="0" smtClean="0"/>
                  <a:t>m = 2,8 t =2 800 kg		</a:t>
                </a:r>
              </a:p>
              <a:p>
                <a:pPr marL="0" indent="0">
                  <a:buNone/>
                </a:pPr>
                <a:r>
                  <a:rPr lang="cs-CZ" dirty="0" smtClean="0"/>
                  <a:t>t = 2 h = 7200 s 			</a:t>
                </a:r>
              </a:p>
              <a:p>
                <a:pPr marL="0" indent="0">
                  <a:buNone/>
                </a:pPr>
                <a:r>
                  <a:rPr lang="cs-CZ" dirty="0" smtClean="0"/>
                  <a:t>s = 70 cm = 0,70 m			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P = ? W	</a:t>
                </a:r>
                <a:r>
                  <a:rPr lang="cs-CZ" dirty="0" smtClean="0"/>
                  <a:t>		</a:t>
                </a:r>
              </a:p>
              <a:p>
                <a:pPr marL="0" indent="0">
                  <a:buNone/>
                </a:pPr>
                <a:r>
                  <a:rPr lang="cs-CZ" dirty="0" smtClean="0"/>
                  <a:t>			 </a:t>
                </a:r>
                <a:r>
                  <a:rPr lang="cs-CZ" dirty="0"/>
                  <a:t>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cs-CZ">
                            <a:latin typeface="Cambria Math"/>
                          </a:rPr>
                          <m:t>W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cs-CZ">
                            <a:latin typeface="Cambria Math"/>
                          </a:rPr>
                          <m:t>t</m:t>
                        </m:r>
                      </m:den>
                    </m:f>
                    <m:r>
                      <a:rPr lang="cs-CZ" i="1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		</a:t>
                </a:r>
              </a:p>
              <a:p>
                <a:pPr marL="0" indent="0">
                  <a:buNone/>
                </a:pPr>
                <a:r>
                  <a:rPr lang="cs-CZ" dirty="0"/>
                  <a:t>	</a:t>
                </a:r>
                <a:r>
                  <a:rPr lang="cs-CZ" dirty="0" smtClean="0"/>
                  <a:t>			W = F . s			</a:t>
                </a:r>
              </a:p>
              <a:p>
                <a:pPr marL="0" indent="0">
                  <a:buNone/>
                </a:pPr>
                <a:r>
                  <a:rPr lang="cs-CZ" dirty="0" smtClean="0"/>
                  <a:t>					F = m . g</a:t>
                </a:r>
              </a:p>
              <a:p>
                <a:pPr marL="0" indent="0">
                  <a:buNone/>
                </a:pPr>
                <a:r>
                  <a:rPr lang="cs-CZ" dirty="0"/>
                  <a:t>	</a:t>
                </a:r>
                <a:r>
                  <a:rPr lang="cs-CZ" dirty="0" smtClean="0"/>
                  <a:t>				F =2800 . 10 = 28000 N</a:t>
                </a:r>
              </a:p>
              <a:p>
                <a:pPr marL="0" indent="0">
                  <a:buNone/>
                </a:pPr>
                <a:r>
                  <a:rPr lang="cs-CZ" dirty="0" smtClean="0"/>
                  <a:t>				W = 28000 . 0,70 = 19600 J</a:t>
                </a:r>
              </a:p>
              <a:p>
                <a:pPr marL="0" indent="0">
                  <a:buNone/>
                </a:pPr>
                <a:r>
                  <a:rPr lang="cs-CZ" dirty="0"/>
                  <a:t>	</a:t>
                </a:r>
                <a:r>
                  <a:rPr lang="cs-CZ" dirty="0" smtClean="0"/>
                  <a:t>		P = 19600 : 7200 </a:t>
                </a:r>
                <a:r>
                  <a:rPr lang="cs-CZ" u="dbl" dirty="0" smtClean="0"/>
                  <a:t>= 2,72 W</a:t>
                </a:r>
              </a:p>
              <a:p>
                <a:pPr marL="0" indent="0">
                  <a:buNone/>
                </a:pPr>
                <a:r>
                  <a:rPr lang="cs-CZ" dirty="0" smtClean="0"/>
                  <a:t>Výkon dělníka byl 2,72 W. 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47260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951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Porovnej, kdo nebo co má větší výkon a proč: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28800"/>
            <a:ext cx="4762872" cy="475252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Dva stejně těžcí závodníci v závodě na 100 m – jeden v je v cíli za 9,20 s, druhý za 9,36 s.</a:t>
            </a:r>
          </a:p>
          <a:p>
            <a:pPr marL="0" indent="0">
              <a:buNone/>
            </a:pP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První má 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větší výkon</a:t>
            </a: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, protože vykonal </a:t>
            </a:r>
            <a:r>
              <a:rPr lang="cs-CZ" b="1" dirty="0">
                <a:solidFill>
                  <a:schemeClr val="accent4">
                    <a:lumMod val="50000"/>
                  </a:schemeClr>
                </a:solidFill>
              </a:rPr>
              <a:t>stejnou práci</a:t>
            </a: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 jako druhý, ale za 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kratší čas</a:t>
            </a: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  <a:endParaRPr lang="cs-CZ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53" name="Picture 5" descr="C:\Users\rvecheta\AppData\Local\Microsoft\Windows\Temporary Internet Files\Content.IE5\BPSPLVC2\MP90042439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00808"/>
            <a:ext cx="3151212" cy="472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98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Porovnej, kdo nebo co má větší výkon a proč: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28800"/>
            <a:ext cx="4762872" cy="475252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Dva dělníci na stavbě přehazovali přes síto písek celou směnu. Každý přeházel jiné množství.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První má 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větší výkon</a:t>
            </a: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, protože vykonal 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větší práci</a:t>
            </a: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 jak druhý za </a:t>
            </a:r>
            <a:r>
              <a:rPr lang="cs-CZ" b="1" dirty="0" smtClean="0">
                <a:solidFill>
                  <a:schemeClr val="accent4">
                    <a:lumMod val="50000"/>
                  </a:schemeClr>
                </a:solidFill>
              </a:rPr>
              <a:t>stejný čas</a:t>
            </a:r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  <a:endParaRPr lang="cs-CZ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rvecheta\AppData\Local\Microsoft\Windows\Temporary Internet Files\Content.IE5\BPSPLVC2\MP90038298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253" y="2636912"/>
            <a:ext cx="2135402" cy="152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rvecheta\AppData\Local\Microsoft\Windows\Temporary Internet Files\Content.IE5\BPSPLVC2\MP90020133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602923"/>
            <a:ext cx="2097107" cy="315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rvecheta\AppData\Local\Microsoft\Windows\Temporary Internet Files\Content.IE5\BPSPLVC2\MP900201330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300" y="5157192"/>
            <a:ext cx="966878" cy="145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rvecheta\AppData\Local\Microsoft\Windows\Temporary Internet Files\Content.IE5\MB9SW9SX\MP900383007[2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818" y="5157192"/>
            <a:ext cx="1990666" cy="142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43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352</Words>
  <Application>Microsoft Office PowerPoint</Application>
  <PresentationFormat>Předvádění na obrazovce (4:3)</PresentationFormat>
  <Paragraphs>58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VÝKON</vt:lpstr>
      <vt:lpstr>Obsah</vt:lpstr>
      <vt:lpstr>Slyšeli jste něco o výkonu ?</vt:lpstr>
      <vt:lpstr>Jak zjistíme výkon tělesa?</vt:lpstr>
      <vt:lpstr>Prezentace aplikace PowerPoint</vt:lpstr>
      <vt:lpstr>Zápis do sešitu:</vt:lpstr>
      <vt:lpstr>Vypočítej:</vt:lpstr>
      <vt:lpstr>Porovnej, kdo nebo co má větší výkon a proč:</vt:lpstr>
      <vt:lpstr>Porovnej, kdo nebo co má větší výkon a proč:</vt:lpstr>
      <vt:lpstr>Porovnej, kdo nebo co má větší výkon a proč: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PRÁCE, VÝKON, ENERGIE</dc:title>
  <dc:creator>Radek Vecheta | ZŠ Měšťanská</dc:creator>
  <cp:lastModifiedBy>Eva Čechová | ZŠ Měšťanská</cp:lastModifiedBy>
  <cp:revision>58</cp:revision>
  <dcterms:created xsi:type="dcterms:W3CDTF">2011-11-19T16:06:41Z</dcterms:created>
  <dcterms:modified xsi:type="dcterms:W3CDTF">2012-02-12T14:23:51Z</dcterms:modified>
</cp:coreProperties>
</file>